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17"/>
  </p:notesMasterIdLst>
  <p:sldIdLst>
    <p:sldId id="257" r:id="rId2"/>
    <p:sldId id="271" r:id="rId3"/>
    <p:sldId id="272" r:id="rId4"/>
    <p:sldId id="284" r:id="rId5"/>
    <p:sldId id="273" r:id="rId6"/>
    <p:sldId id="276" r:id="rId7"/>
    <p:sldId id="277" r:id="rId8"/>
    <p:sldId id="279" r:id="rId9"/>
    <p:sldId id="278" r:id="rId10"/>
    <p:sldId id="280" r:id="rId11"/>
    <p:sldId id="281" r:id="rId12"/>
    <p:sldId id="282" r:id="rId13"/>
    <p:sldId id="283" r:id="rId14"/>
    <p:sldId id="28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89" autoAdjust="0"/>
    <p:restoredTop sz="94652" autoAdjust="0"/>
  </p:normalViewPr>
  <p:slideViewPr>
    <p:cSldViewPr snapToGrid="0" showGuides="1">
      <p:cViewPr varScale="1">
        <p:scale>
          <a:sx n="142" d="100"/>
          <a:sy n="142" d="100"/>
        </p:scale>
        <p:origin x="176" y="456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1.png>
</file>

<file path=ppt/media/image1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24/02/20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94107" y="3444079"/>
            <a:ext cx="8003794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Investment with Lending Club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906671" y="4150067"/>
            <a:ext cx="237866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Strategies for investors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1D945F-EB8E-334F-8D48-ADDD368CEF6D}"/>
              </a:ext>
            </a:extLst>
          </p:cNvPr>
          <p:cNvSpPr txBox="1"/>
          <p:nvPr/>
        </p:nvSpPr>
        <p:spPr>
          <a:xfrm>
            <a:off x="5161045" y="6447224"/>
            <a:ext cx="176585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Aesha Shah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8A995-AF8D-7E46-820F-B4706CAF2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Count of Lending Club IDs based on FICO Score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4979A0-7B81-DE40-970E-F608CD964C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37"/>
          <a:stretch/>
        </p:blipFill>
        <p:spPr>
          <a:xfrm>
            <a:off x="4621418" y="32658"/>
            <a:ext cx="6131463" cy="62292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E064FCE-59CE-3C4B-87E8-B0D76C55F2E5}"/>
              </a:ext>
            </a:extLst>
          </p:cNvPr>
          <p:cNvSpPr txBox="1"/>
          <p:nvPr/>
        </p:nvSpPr>
        <p:spPr>
          <a:xfrm>
            <a:off x="2217763" y="6341333"/>
            <a:ext cx="7482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Inference: Lower the FICO score, higher the count of borrowers and vice versa</a:t>
            </a:r>
          </a:p>
        </p:txBody>
      </p:sp>
    </p:spTree>
    <p:extLst>
      <p:ext uri="{BB962C8B-B14F-4D97-AF65-F5344CB8AC3E}">
        <p14:creationId xmlns:p14="http://schemas.microsoft.com/office/powerpoint/2010/main" val="3272277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8A995-AF8D-7E46-820F-B4706CAF2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Count of Lending Club IDs based on FICO Score and Loan Status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E063F4-7169-2A49-AFF1-B1A91D6812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46"/>
          <a:stretch/>
        </p:blipFill>
        <p:spPr>
          <a:xfrm>
            <a:off x="3529262" y="170484"/>
            <a:ext cx="8595360" cy="56484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DBBA4B-6FB3-0543-BB47-B833422133F7}"/>
              </a:ext>
            </a:extLst>
          </p:cNvPr>
          <p:cNvSpPr txBox="1"/>
          <p:nvPr/>
        </p:nvSpPr>
        <p:spPr>
          <a:xfrm>
            <a:off x="2217763" y="5919963"/>
            <a:ext cx="9738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Inference: Lower the FICO score, high count of loans are in Current, Fully Paid &amp; Charged Off stage with the counts inversely proportional to the FICO score</a:t>
            </a:r>
          </a:p>
        </p:txBody>
      </p:sp>
    </p:spTree>
    <p:extLst>
      <p:ext uri="{BB962C8B-B14F-4D97-AF65-F5344CB8AC3E}">
        <p14:creationId xmlns:p14="http://schemas.microsoft.com/office/powerpoint/2010/main" val="676479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8A995-AF8D-7E46-820F-B4706CAF2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Funded Amount vs Count of Lending Club IDs based on Grade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2E3A27-791E-9549-9F53-E6740FFB66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32"/>
          <a:stretch/>
        </p:blipFill>
        <p:spPr>
          <a:xfrm>
            <a:off x="4069679" y="58937"/>
            <a:ext cx="7007293" cy="58284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6270F6-8611-A848-B8AC-9E6D25F31EBB}"/>
              </a:ext>
            </a:extLst>
          </p:cNvPr>
          <p:cNvSpPr txBox="1"/>
          <p:nvPr/>
        </p:nvSpPr>
        <p:spPr>
          <a:xfrm>
            <a:off x="2215974" y="5929847"/>
            <a:ext cx="9773608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50" dirty="0"/>
              <a:t>Inference: Grades C, B &amp; A are high in counts as well as high in loan amounts which makes them a safe investment and hence would provide lower returns; Grades D, E, F &amp; G are in the low count and low amount quadrant which makes them a risky investment and hence an opportunity to earn higher returns. 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A88012E-367F-3E4D-9B82-03EF334CAD96}"/>
              </a:ext>
            </a:extLst>
          </p:cNvPr>
          <p:cNvCxnSpPr/>
          <p:nvPr/>
        </p:nvCxnSpPr>
        <p:spPr>
          <a:xfrm flipV="1">
            <a:off x="7211028" y="58937"/>
            <a:ext cx="0" cy="548568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E2A50B-8344-3F41-B64A-3AE1F14645F1}"/>
              </a:ext>
            </a:extLst>
          </p:cNvPr>
          <p:cNvCxnSpPr>
            <a:cxnSpLocks/>
          </p:cNvCxnSpPr>
          <p:nvPr/>
        </p:nvCxnSpPr>
        <p:spPr>
          <a:xfrm flipH="1">
            <a:off x="4583573" y="3044141"/>
            <a:ext cx="576535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AB7DE70-D018-4D47-A895-5055304905DF}"/>
              </a:ext>
            </a:extLst>
          </p:cNvPr>
          <p:cNvSpPr txBox="1"/>
          <p:nvPr/>
        </p:nvSpPr>
        <p:spPr>
          <a:xfrm>
            <a:off x="7810799" y="252437"/>
            <a:ext cx="12573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Count</a:t>
            </a:r>
          </a:p>
          <a:p>
            <a:r>
              <a:rPr lang="en-US" dirty="0"/>
              <a:t>Low Risk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A2516C-0B20-C842-8809-612C39BB7CC5}"/>
              </a:ext>
            </a:extLst>
          </p:cNvPr>
          <p:cNvSpPr txBox="1"/>
          <p:nvPr/>
        </p:nvSpPr>
        <p:spPr>
          <a:xfrm>
            <a:off x="4802476" y="252437"/>
            <a:ext cx="11851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Count</a:t>
            </a:r>
          </a:p>
          <a:p>
            <a:r>
              <a:rPr lang="en-US" dirty="0"/>
              <a:t>Low Risk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8C5B86-62C0-8F41-AD20-8D08B8D1DC68}"/>
              </a:ext>
            </a:extLst>
          </p:cNvPr>
          <p:cNvSpPr txBox="1"/>
          <p:nvPr/>
        </p:nvSpPr>
        <p:spPr>
          <a:xfrm>
            <a:off x="4802989" y="3422837"/>
            <a:ext cx="11851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Count</a:t>
            </a:r>
          </a:p>
          <a:p>
            <a:r>
              <a:rPr lang="en-US" dirty="0"/>
              <a:t>High Risk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59A05E-2C1A-0B4B-8836-7B5B82CC8B7E}"/>
              </a:ext>
            </a:extLst>
          </p:cNvPr>
          <p:cNvSpPr txBox="1"/>
          <p:nvPr/>
        </p:nvSpPr>
        <p:spPr>
          <a:xfrm>
            <a:off x="7810798" y="3422837"/>
            <a:ext cx="1229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Count</a:t>
            </a:r>
          </a:p>
          <a:p>
            <a:r>
              <a:rPr lang="en-US" dirty="0"/>
              <a:t>High Risk</a:t>
            </a:r>
          </a:p>
        </p:txBody>
      </p:sp>
    </p:spTree>
    <p:extLst>
      <p:ext uri="{BB962C8B-B14F-4D97-AF65-F5344CB8AC3E}">
        <p14:creationId xmlns:p14="http://schemas.microsoft.com/office/powerpoint/2010/main" val="8528671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8A995-AF8D-7E46-820F-B4706CAF2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Borrower Metadata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A8ACB5-83E0-C540-82DE-1B181C58C2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687" y="621182"/>
            <a:ext cx="8595360" cy="5615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115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830A6-ED1F-4E4C-85CD-17269A983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184"/>
            <a:ext cx="10515600" cy="13255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09F0-CF34-E348-BDDA-6BB84C563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0236"/>
            <a:ext cx="10515600" cy="26356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These visualizations can provide a comprehensive picture about the borrower &amp; loan statistics.</a:t>
            </a:r>
          </a:p>
          <a:p>
            <a:r>
              <a:rPr lang="en-US" dirty="0"/>
              <a:t>Investors can use these inferences and to make a calculated decision for allocating their funds in particular loans.</a:t>
            </a:r>
          </a:p>
          <a:p>
            <a:r>
              <a:rPr lang="en-US" dirty="0"/>
              <a:t>Some of the important factors that I feel would be important based on my analysis are – 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397BF5-2774-BF42-A572-4AC06EB9B3B0}"/>
              </a:ext>
            </a:extLst>
          </p:cNvPr>
          <p:cNvSpPr/>
          <p:nvPr/>
        </p:nvSpPr>
        <p:spPr>
          <a:xfrm>
            <a:off x="1147481" y="3606550"/>
            <a:ext cx="9403977" cy="2246769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Grade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Employment Length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Home Ownership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FICO score</a:t>
            </a:r>
          </a:p>
          <a:p>
            <a:pPr lvl="1"/>
            <a:endParaRPr lang="en-US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Inquiries in last 12 months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Debt-to-Income Ratio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Annual Income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C251BE-8782-0A42-AD32-8AFBD9076306}"/>
              </a:ext>
            </a:extLst>
          </p:cNvPr>
          <p:cNvSpPr/>
          <p:nvPr/>
        </p:nvSpPr>
        <p:spPr>
          <a:xfrm>
            <a:off x="932329" y="5647764"/>
            <a:ext cx="10421471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These factors should prove to be influential while building the machine learning model and give accurate results.</a:t>
            </a:r>
          </a:p>
        </p:txBody>
      </p:sp>
    </p:spTree>
    <p:extLst>
      <p:ext uri="{BB962C8B-B14F-4D97-AF65-F5344CB8AC3E}">
        <p14:creationId xmlns:p14="http://schemas.microsoft.com/office/powerpoint/2010/main" val="3389405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27657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37C4C7-31FD-7045-8503-44BFBA785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7594"/>
            <a:ext cx="10515600" cy="956779"/>
          </a:xfrm>
        </p:spPr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EB7B20-7CD0-074F-8206-E23249001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3460"/>
            <a:ext cx="10515600" cy="1871732"/>
          </a:xfrm>
        </p:spPr>
        <p:txBody>
          <a:bodyPr>
            <a:normAutofit/>
          </a:bodyPr>
          <a:lstStyle/>
          <a:p>
            <a:r>
              <a:rPr lang="en-US" dirty="0"/>
              <a:t>Our goal is to help the investor make an informed decision about which loans they should invest in.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16E3CE57-57A5-144B-9A4E-7E2DDE746CBC}"/>
              </a:ext>
            </a:extLst>
          </p:cNvPr>
          <p:cNvSpPr txBox="1">
            <a:spLocks/>
          </p:cNvSpPr>
          <p:nvPr/>
        </p:nvSpPr>
        <p:spPr>
          <a:xfrm>
            <a:off x="838200" y="3062011"/>
            <a:ext cx="10515600" cy="956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Data Provided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E88D6D-A617-4741-B774-3E74406FB5A8}"/>
              </a:ext>
            </a:extLst>
          </p:cNvPr>
          <p:cNvSpPr txBox="1">
            <a:spLocks/>
          </p:cNvSpPr>
          <p:nvPr/>
        </p:nvSpPr>
        <p:spPr>
          <a:xfrm>
            <a:off x="838200" y="4167877"/>
            <a:ext cx="10515600" cy="18717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have 2 years (2016-17) of Lending Club (LC) loan files which has data on loans that LC has issued. </a:t>
            </a:r>
          </a:p>
        </p:txBody>
      </p:sp>
    </p:spTree>
    <p:extLst>
      <p:ext uri="{BB962C8B-B14F-4D97-AF65-F5344CB8AC3E}">
        <p14:creationId xmlns:p14="http://schemas.microsoft.com/office/powerpoint/2010/main" val="217403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37C4C7-31FD-7045-8503-44BFBA785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6779"/>
          </a:xfrm>
        </p:spPr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EB7B20-7CD0-074F-8206-E23249001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5041"/>
            <a:ext cx="10515600" cy="4807159"/>
          </a:xfrm>
        </p:spPr>
        <p:txBody>
          <a:bodyPr>
            <a:normAutofit/>
          </a:bodyPr>
          <a:lstStyle/>
          <a:p>
            <a:r>
              <a:rPr lang="en-US" dirty="0"/>
              <a:t>My approach towards this challenge involves these steps – </a:t>
            </a:r>
          </a:p>
          <a:p>
            <a:pPr lvl="1"/>
            <a:r>
              <a:rPr lang="en-US" dirty="0"/>
              <a:t>Descriptive Analysis using Tableau to help provide an overall picture about the historic data which includes loan statistics, borrower metadata and the loan status.</a:t>
            </a:r>
          </a:p>
          <a:p>
            <a:pPr lvl="1"/>
            <a:r>
              <a:rPr lang="en-US" dirty="0"/>
              <a:t>Identify important attributes using inferences from the visualizations.</a:t>
            </a:r>
          </a:p>
          <a:p>
            <a:r>
              <a:rPr lang="en-US" dirty="0"/>
              <a:t>Next Steps (for a data scientist) -</a:t>
            </a:r>
          </a:p>
          <a:p>
            <a:pPr lvl="1"/>
            <a:r>
              <a:rPr lang="en-US" dirty="0"/>
              <a:t>Use these attributes to build a predictive model using machine learning algorithms (Example: Multiple Regression) in Python.</a:t>
            </a:r>
          </a:p>
          <a:p>
            <a:pPr lvl="1"/>
            <a:r>
              <a:rPr lang="en-US" dirty="0"/>
              <a:t>This model will take ‘Amount to be invested’ as the input and provide a list of loans for the investor to allocate funds in order to maximize returns.</a:t>
            </a:r>
          </a:p>
        </p:txBody>
      </p:sp>
    </p:spTree>
    <p:extLst>
      <p:ext uri="{BB962C8B-B14F-4D97-AF65-F5344CB8AC3E}">
        <p14:creationId xmlns:p14="http://schemas.microsoft.com/office/powerpoint/2010/main" val="466687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37C4C7-31FD-7045-8503-44BFBA785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6779"/>
          </a:xfrm>
        </p:spPr>
        <p:txBody>
          <a:bodyPr/>
          <a:lstStyle/>
          <a:p>
            <a:r>
              <a:rPr lang="en-US" dirty="0"/>
              <a:t>Pre-Processing / Data Transformation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EB7B20-7CD0-074F-8206-E23249001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9479"/>
            <a:ext cx="10515600" cy="4807159"/>
          </a:xfrm>
        </p:spPr>
        <p:txBody>
          <a:bodyPr>
            <a:normAutofit/>
          </a:bodyPr>
          <a:lstStyle/>
          <a:p>
            <a:r>
              <a:rPr lang="en-US" dirty="0"/>
              <a:t>These are the transformations that I performed on the data using Tableau –</a:t>
            </a:r>
          </a:p>
          <a:p>
            <a:pPr lvl="1"/>
            <a:r>
              <a:rPr lang="en-US" dirty="0"/>
              <a:t>Split </a:t>
            </a:r>
            <a:r>
              <a:rPr lang="en-US" b="1" dirty="0" err="1"/>
              <a:t>sub_grade</a:t>
            </a:r>
            <a:r>
              <a:rPr lang="en-US" dirty="0"/>
              <a:t> to identify grade (Example – Extracted A from A1)</a:t>
            </a:r>
          </a:p>
          <a:p>
            <a:pPr lvl="1"/>
            <a:r>
              <a:rPr lang="en-US" b="1" dirty="0" err="1"/>
              <a:t>emp_length</a:t>
            </a:r>
            <a:r>
              <a:rPr lang="en-US" dirty="0"/>
              <a:t> – Converted to numeric field with values 0-10 as suggested in the Data Dictionary.</a:t>
            </a:r>
          </a:p>
          <a:p>
            <a:pPr lvl="1"/>
            <a:r>
              <a:rPr lang="en-US" b="1" dirty="0" err="1"/>
              <a:t>issue_d</a:t>
            </a:r>
            <a:r>
              <a:rPr lang="en-US" b="1" dirty="0"/>
              <a:t> </a:t>
            </a:r>
            <a:r>
              <a:rPr lang="en-US" dirty="0"/>
              <a:t>– Split into 2 columns i.e. Month and Year (Example – Mar-16 to Mar &amp; 2016 and assigned it the ’Date’ datatype)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233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8A995-AF8D-7E46-820F-B4706CAF2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Funded Amount based on Month, Year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213662-244E-C944-B307-B37DD4C4A5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20" b="2261"/>
          <a:stretch/>
        </p:blipFill>
        <p:spPr>
          <a:xfrm>
            <a:off x="3494537" y="147335"/>
            <a:ext cx="8595360" cy="60940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778386C4-282A-8B43-9199-9A566259BA33}"/>
              </a:ext>
            </a:extLst>
          </p:cNvPr>
          <p:cNvSpPr txBox="1"/>
          <p:nvPr/>
        </p:nvSpPr>
        <p:spPr>
          <a:xfrm>
            <a:off x="2217763" y="6341333"/>
            <a:ext cx="8073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Inference: Gradual increase in the Joint Application type of Loans from 2016 to 2017</a:t>
            </a:r>
          </a:p>
        </p:txBody>
      </p:sp>
    </p:spTree>
    <p:extLst>
      <p:ext uri="{BB962C8B-B14F-4D97-AF65-F5344CB8AC3E}">
        <p14:creationId xmlns:p14="http://schemas.microsoft.com/office/powerpoint/2010/main" val="543954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8A995-AF8D-7E46-820F-B4706CAF2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Funded Amount based on Geography of borrower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2F8E71-02F3-1047-937F-BF1F758416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47"/>
          <a:stretch/>
        </p:blipFill>
        <p:spPr>
          <a:xfrm>
            <a:off x="3517687" y="563880"/>
            <a:ext cx="8595360" cy="56301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30B538-3E91-C744-82E8-82726DED6EEE}"/>
              </a:ext>
            </a:extLst>
          </p:cNvPr>
          <p:cNvSpPr txBox="1"/>
          <p:nvPr/>
        </p:nvSpPr>
        <p:spPr>
          <a:xfrm>
            <a:off x="2217763" y="6341333"/>
            <a:ext cx="8947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Inference: States like California, Texas and New York have a higher loan amount concentration</a:t>
            </a:r>
          </a:p>
        </p:txBody>
      </p:sp>
    </p:spTree>
    <p:extLst>
      <p:ext uri="{BB962C8B-B14F-4D97-AF65-F5344CB8AC3E}">
        <p14:creationId xmlns:p14="http://schemas.microsoft.com/office/powerpoint/2010/main" val="3081458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8A995-AF8D-7E46-820F-B4706CAF2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86026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Funded Amou</a:t>
            </a:r>
            <a:r>
              <a:rPr lang="en-US" sz="2600" dirty="0">
                <a:solidFill>
                  <a:srgbClr val="FFFFFF"/>
                </a:solidFill>
              </a:rPr>
              <a:t>nt based on length of Employment &amp; Home Ownership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1782B2-A61F-8248-B3BF-8DBF519A9B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26"/>
          <a:stretch/>
        </p:blipFill>
        <p:spPr>
          <a:xfrm>
            <a:off x="3677953" y="147335"/>
            <a:ext cx="5087943" cy="5781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EF8802C-36CF-A34C-85EA-EBCD231490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427"/>
          <a:stretch/>
        </p:blipFill>
        <p:spPr>
          <a:xfrm>
            <a:off x="9661135" y="147335"/>
            <a:ext cx="2158093" cy="55616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C5937FA-75AB-814E-981C-BFA52FB20AFE}"/>
              </a:ext>
            </a:extLst>
          </p:cNvPr>
          <p:cNvSpPr txBox="1"/>
          <p:nvPr/>
        </p:nvSpPr>
        <p:spPr>
          <a:xfrm>
            <a:off x="2183039" y="6024112"/>
            <a:ext cx="9773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Inference: Higher loan amounts are requested by borrowers with 10+ years of employment &amp; Mortgaged home ownership.</a:t>
            </a:r>
          </a:p>
        </p:txBody>
      </p:sp>
    </p:spTree>
    <p:extLst>
      <p:ext uri="{BB962C8B-B14F-4D97-AF65-F5344CB8AC3E}">
        <p14:creationId xmlns:p14="http://schemas.microsoft.com/office/powerpoint/2010/main" val="2341348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8A995-AF8D-7E46-820F-B4706CAF2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Funded Amount based on Purpose of Loan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0FFB2F-4B99-4E4F-9389-FA11EB43D7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26"/>
          <a:stretch/>
        </p:blipFill>
        <p:spPr>
          <a:xfrm>
            <a:off x="3975078" y="143137"/>
            <a:ext cx="7299102" cy="61981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781871-2862-004B-B7A0-CA39CB30B680}"/>
              </a:ext>
            </a:extLst>
          </p:cNvPr>
          <p:cNvSpPr txBox="1"/>
          <p:nvPr/>
        </p:nvSpPr>
        <p:spPr>
          <a:xfrm>
            <a:off x="2217763" y="6341333"/>
            <a:ext cx="8188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Inference: High amounts of loan are borrowed for the purpose of Debt Consolidation </a:t>
            </a:r>
          </a:p>
        </p:txBody>
      </p:sp>
    </p:spTree>
    <p:extLst>
      <p:ext uri="{BB962C8B-B14F-4D97-AF65-F5344CB8AC3E}">
        <p14:creationId xmlns:p14="http://schemas.microsoft.com/office/powerpoint/2010/main" val="503595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8A995-AF8D-7E46-820F-B4706CAF2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Count of Lending Club IDs based on Loan Status split by Month, Year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923C06-0DAA-7D41-A793-68DF365CFB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34"/>
          <a:stretch/>
        </p:blipFill>
        <p:spPr>
          <a:xfrm>
            <a:off x="3710436" y="188330"/>
            <a:ext cx="8375685" cy="60056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3B64FB-AC90-0B44-9FDB-17129EBEFAFD}"/>
              </a:ext>
            </a:extLst>
          </p:cNvPr>
          <p:cNvSpPr txBox="1"/>
          <p:nvPr/>
        </p:nvSpPr>
        <p:spPr>
          <a:xfrm>
            <a:off x="2217763" y="6341333"/>
            <a:ext cx="8089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Inference: Majority of loans are either in the Current, Fully Paid or Charged Off stage</a:t>
            </a:r>
          </a:p>
        </p:txBody>
      </p:sp>
    </p:spTree>
    <p:extLst>
      <p:ext uri="{BB962C8B-B14F-4D97-AF65-F5344CB8AC3E}">
        <p14:creationId xmlns:p14="http://schemas.microsoft.com/office/powerpoint/2010/main" val="3063128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620</Words>
  <Application>Microsoft Macintosh PowerPoint</Application>
  <PresentationFormat>Widescreen</PresentationFormat>
  <Paragraphs>60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Gothic</vt:lpstr>
      <vt:lpstr>Segoe UI Light</vt:lpstr>
      <vt:lpstr>Office Theme</vt:lpstr>
      <vt:lpstr>Slide 1</vt:lpstr>
      <vt:lpstr>Goal</vt:lpstr>
      <vt:lpstr>Approach</vt:lpstr>
      <vt:lpstr>Pre-Processing / Data Transformation</vt:lpstr>
      <vt:lpstr>Funded Amount based on Month, Year</vt:lpstr>
      <vt:lpstr>Funded Amount based on Geography of borrower</vt:lpstr>
      <vt:lpstr>Funded Amount based on length of Employment &amp; Home Ownership</vt:lpstr>
      <vt:lpstr>Funded Amount based on Purpose of Loan</vt:lpstr>
      <vt:lpstr>Count of Lending Club IDs based on Loan Status split by Month, Year</vt:lpstr>
      <vt:lpstr>Count of Lending Club IDs based on FICO Score</vt:lpstr>
      <vt:lpstr>Count of Lending Club IDs based on FICO Score and Loan Status</vt:lpstr>
      <vt:lpstr>Funded Amount vs Count of Lending Club IDs based on Grade</vt:lpstr>
      <vt:lpstr>Borrower Metadata</vt:lpstr>
      <vt:lpstr>Conclusion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Shah, Aesha(AWF)</dc:creator>
  <cp:lastModifiedBy/>
  <cp:revision>1</cp:revision>
  <dcterms:created xsi:type="dcterms:W3CDTF">2020-02-25T06:58:36Z</dcterms:created>
  <dcterms:modified xsi:type="dcterms:W3CDTF">2020-02-25T08:34:41Z</dcterms:modified>
</cp:coreProperties>
</file>